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5"/>
  </p:notesMasterIdLst>
  <p:sldIdLst>
    <p:sldId id="551" r:id="rId2"/>
    <p:sldId id="256" r:id="rId3"/>
    <p:sldId id="257" r:id="rId4"/>
    <p:sldId id="258" r:id="rId5"/>
    <p:sldId id="266" r:id="rId6"/>
    <p:sldId id="267" r:id="rId7"/>
    <p:sldId id="552" r:id="rId8"/>
    <p:sldId id="261" r:id="rId9"/>
    <p:sldId id="262" r:id="rId10"/>
    <p:sldId id="263" r:id="rId11"/>
    <p:sldId id="264" r:id="rId12"/>
    <p:sldId id="265" r:id="rId13"/>
    <p:sldId id="268" r:id="rId14"/>
  </p:sldIdLst>
  <p:sldSz cx="18288000" cy="10287000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tika L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24"/>
  </p:normalViewPr>
  <p:slideViewPr>
    <p:cSldViewPr snapToGrid="0">
      <p:cViewPr varScale="1">
        <p:scale>
          <a:sx n="70" d="100"/>
          <a:sy n="70" d="100"/>
        </p:scale>
        <p:origin x="69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714625" y="517525"/>
            <a:ext cx="4591050" cy="2582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33C8BE-7659-4CEF-B14C-A6CAB5A23B0C}" type="slidenum">
              <a:rPr lang="id-ID" smtClean="0"/>
              <a:pPr>
                <a:defRPr/>
              </a:pPr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34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188383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30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96072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4718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3826032a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Google Shape;19;g63826032a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3826032a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" name="Google Shape;26;g63826032a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76853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08808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79554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6628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g5f7d72fa37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" name="Google Shape;10;g5f7d72fa37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49617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Regular background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46100" y="8441389"/>
            <a:ext cx="2441900" cy="17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52888"/>
            <a:ext cx="18288000" cy="2233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1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3543302"/>
            <a:ext cx="15544800" cy="3300413"/>
          </a:xfrm>
        </p:spPr>
        <p:txBody>
          <a:bodyPr anchor="b">
            <a:normAutofit/>
          </a:bodyPr>
          <a:lstStyle>
            <a:lvl1pPr algn="l">
              <a:defRPr sz="7200" b="1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6940298"/>
            <a:ext cx="15544800" cy="2250281"/>
          </a:xfrm>
        </p:spPr>
        <p:txBody>
          <a:bodyPr anchor="t">
            <a:normAutofit/>
          </a:bodyPr>
          <a:lstStyle>
            <a:lvl1pPr marL="0" indent="0">
              <a:buNone/>
              <a:defRPr sz="3600">
                <a:solidFill>
                  <a:schemeClr val="tx2"/>
                </a:solidFill>
              </a:defRPr>
            </a:lvl1pPr>
            <a:lvl2pPr marL="6858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B5251-46EE-4E3D-B942-6641AF27A0C6}" type="datetime1">
              <a:rPr lang="en-US" smtClean="0">
                <a:solidFill>
                  <a:prstClr val="white"/>
                </a:solidFill>
              </a:rPr>
              <a:t>10/26/2019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white"/>
                </a:solidFill>
              </a:rPr>
              <a:t>Department of Environmental Engineering ITS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A2588B-2FE8-47A3-8709-B9D96EE1AC90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63040" y="6899148"/>
            <a:ext cx="15697200" cy="238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501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</p:sldLayoutIdLst>
  <p:transition spd="slow">
    <p:push dir="r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2397125"/>
            <a:ext cx="18288000" cy="2114550"/>
          </a:xfrm>
        </p:spPr>
        <p:txBody>
          <a:bodyPr>
            <a:normAutofit/>
          </a:bodyPr>
          <a:lstStyle/>
          <a:p>
            <a:pPr algn="ctr"/>
            <a:r>
              <a:rPr lang="fi-FI" sz="5100" dirty="0">
                <a:solidFill>
                  <a:schemeClr val="tx1"/>
                </a:solidFill>
              </a:rPr>
              <a:t>Data Bank Sampah</a:t>
            </a:r>
            <a:endParaRPr lang="en-US" sz="5100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4294967295"/>
          </p:nvPr>
        </p:nvSpPr>
        <p:spPr>
          <a:xfrm>
            <a:off x="109181" y="8031163"/>
            <a:ext cx="18178819" cy="1420812"/>
          </a:xfrm>
        </p:spPr>
        <p:txBody>
          <a:bodyPr>
            <a:noAutofit/>
          </a:bodyPr>
          <a:lstStyle/>
          <a:p>
            <a:pPr algn="ctr"/>
            <a:r>
              <a:rPr lang="en-US" sz="3200" dirty="0" err="1">
                <a:solidFill>
                  <a:schemeClr val="tx1"/>
                </a:solidFill>
              </a:rPr>
              <a:t>Departemen</a:t>
            </a:r>
            <a:r>
              <a:rPr lang="en-US" sz="3200" dirty="0">
                <a:solidFill>
                  <a:schemeClr val="tx1"/>
                </a:solidFill>
              </a:rPr>
              <a:t> Teknik </a:t>
            </a:r>
            <a:r>
              <a:rPr lang="en-US" sz="3200" dirty="0" err="1">
                <a:solidFill>
                  <a:schemeClr val="tx1"/>
                </a:solidFill>
              </a:rPr>
              <a:t>Lingkungan</a:t>
            </a:r>
            <a:endParaRPr lang="en-US" sz="3200" dirty="0">
              <a:solidFill>
                <a:schemeClr val="tx1"/>
              </a:solidFill>
            </a:endParaRPr>
          </a:p>
          <a:p>
            <a:pPr algn="ctr"/>
            <a:r>
              <a:rPr lang="en-US" sz="3200" dirty="0" err="1">
                <a:solidFill>
                  <a:schemeClr val="tx1"/>
                </a:solidFill>
              </a:rPr>
              <a:t>Fakultas</a:t>
            </a:r>
            <a:r>
              <a:rPr lang="en-US" sz="3200" dirty="0">
                <a:solidFill>
                  <a:schemeClr val="tx1"/>
                </a:solidFill>
              </a:rPr>
              <a:t> Teknik </a:t>
            </a:r>
            <a:r>
              <a:rPr lang="en-US" sz="3200" dirty="0" err="1">
                <a:solidFill>
                  <a:schemeClr val="tx1"/>
                </a:solidFill>
              </a:rPr>
              <a:t>Sipil</a:t>
            </a:r>
            <a:r>
              <a:rPr lang="en-US" sz="3200" dirty="0">
                <a:solidFill>
                  <a:schemeClr val="tx1"/>
                </a:solidFill>
              </a:rPr>
              <a:t>, </a:t>
            </a:r>
            <a:r>
              <a:rPr lang="en-US" sz="3200" dirty="0" err="1">
                <a:solidFill>
                  <a:schemeClr val="tx1"/>
                </a:solidFill>
              </a:rPr>
              <a:t>Lingkungan</a:t>
            </a:r>
            <a:r>
              <a:rPr lang="en-US" sz="3200" dirty="0">
                <a:solidFill>
                  <a:schemeClr val="tx1"/>
                </a:solidFill>
              </a:rPr>
              <a:t>, dan </a:t>
            </a:r>
            <a:r>
              <a:rPr lang="en-US" sz="3200" dirty="0" err="1">
                <a:solidFill>
                  <a:schemeClr val="tx1"/>
                </a:solidFill>
              </a:rPr>
              <a:t>Kebumian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 err="1">
                <a:solidFill>
                  <a:schemeClr val="tx1"/>
                </a:solidFill>
              </a:rPr>
              <a:t>Institut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Tekonologi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Sepuluh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  <a:r>
              <a:rPr lang="en-US" sz="3200" dirty="0" err="1">
                <a:solidFill>
                  <a:schemeClr val="tx1"/>
                </a:solidFill>
              </a:rPr>
              <a:t>Nopember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endParaRPr dirty="0">
              <a:solidFill>
                <a:schemeClr val="tx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fld id="{1BA2588B-2FE8-47A3-8709-B9D96EE1AC90}" type="slidenum">
              <a:rPr lang="en-US" smtClean="0">
                <a:solidFill>
                  <a:schemeClr val="tx1"/>
                </a:solidFill>
              </a:rPr>
              <a:pPr/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2" descr="D:\2012 Committee\2013 ISEE\Spanduk\Bahan\ITS.pn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49133" y="3538088"/>
            <a:ext cx="1513874" cy="143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Placeholder 4"/>
          <p:cNvSpPr txBox="1">
            <a:spLocks/>
          </p:cNvSpPr>
          <p:nvPr/>
        </p:nvSpPr>
        <p:spPr>
          <a:xfrm>
            <a:off x="0" y="642938"/>
            <a:ext cx="18288000" cy="1493045"/>
          </a:xfrm>
          <a:prstGeom prst="rect">
            <a:avLst/>
          </a:prstGeom>
        </p:spPr>
        <p:txBody>
          <a:bodyPr vert="horz" lIns="137160" tIns="68580" rIns="137160" bIns="68580" rtlCol="0" anchor="t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4F81BD"/>
              </a:buClr>
            </a:pPr>
            <a:r>
              <a:rPr lang="en-US" sz="4200" dirty="0">
                <a:solidFill>
                  <a:schemeClr val="tx1"/>
                </a:solidFill>
              </a:rPr>
              <a:t>WASTE DATA HACKATHON 2019</a:t>
            </a:r>
          </a:p>
        </p:txBody>
      </p:sp>
      <p:sp>
        <p:nvSpPr>
          <p:cNvPr id="11" name="Text Placeholder 4"/>
          <p:cNvSpPr txBox="1">
            <a:spLocks/>
          </p:cNvSpPr>
          <p:nvPr/>
        </p:nvSpPr>
        <p:spPr>
          <a:xfrm>
            <a:off x="2318416" y="5217601"/>
            <a:ext cx="13683587" cy="2326202"/>
          </a:xfrm>
          <a:prstGeom prst="rect">
            <a:avLst/>
          </a:prstGeom>
        </p:spPr>
        <p:txBody>
          <a:bodyPr vert="horz" lIns="137160" tIns="68580" rIns="137160" bIns="6858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dirty="0">
                <a:solidFill>
                  <a:schemeClr val="tx1"/>
                </a:solidFill>
              </a:rPr>
              <a:t>Welly Herumurti, S.T., M.Sc.</a:t>
            </a:r>
          </a:p>
          <a:p>
            <a:pPr algn="ctr"/>
            <a:r>
              <a:rPr lang="en-US" sz="3000" dirty="0" err="1">
                <a:solidFill>
                  <a:schemeClr val="tx1"/>
                </a:solidFill>
              </a:rPr>
              <a:t>Telp</a:t>
            </a:r>
            <a:r>
              <a:rPr lang="en-US" sz="3000" dirty="0">
                <a:solidFill>
                  <a:schemeClr val="tx1"/>
                </a:solidFill>
              </a:rPr>
              <a:t>. 081 252 00568</a:t>
            </a:r>
          </a:p>
          <a:p>
            <a:pPr algn="ctr"/>
            <a:r>
              <a:rPr lang="en-US" sz="3000" dirty="0">
                <a:solidFill>
                  <a:schemeClr val="tx1"/>
                </a:solidFill>
              </a:rPr>
              <a:t>herumurti@enviro.its.ac.id ; wellyherumurti@gmail.com</a:t>
            </a:r>
          </a:p>
          <a:p>
            <a:pPr algn="ctr">
              <a:buClr>
                <a:srgbClr val="4F81BD"/>
              </a:buClr>
            </a:pPr>
            <a:endParaRPr lang="en-US" sz="3000" dirty="0">
              <a:solidFill>
                <a:schemeClr val="tx1"/>
              </a:solidFill>
            </a:endParaRPr>
          </a:p>
          <a:p>
            <a:pPr algn="ctr">
              <a:buClr>
                <a:srgbClr val="4F81BD"/>
              </a:buClr>
            </a:pPr>
            <a:r>
              <a:rPr lang="en-US" sz="3000" dirty="0">
                <a:solidFill>
                  <a:schemeClr val="tx1"/>
                </a:solidFill>
              </a:rPr>
              <a:t>26 </a:t>
            </a:r>
            <a:r>
              <a:rPr lang="en-US" sz="3000" dirty="0" err="1">
                <a:solidFill>
                  <a:schemeClr val="tx1"/>
                </a:solidFill>
              </a:rPr>
              <a:t>Oktober</a:t>
            </a:r>
            <a:r>
              <a:rPr lang="en-US" sz="3000" dirty="0">
                <a:solidFill>
                  <a:schemeClr val="tx1"/>
                </a:solidFill>
              </a:rPr>
              <a:t> 2019</a:t>
            </a:r>
          </a:p>
        </p:txBody>
      </p:sp>
    </p:spTree>
    <p:extLst>
      <p:ext uri="{BB962C8B-B14F-4D97-AF65-F5344CB8AC3E}">
        <p14:creationId xmlns:p14="http://schemas.microsoft.com/office/powerpoint/2010/main" val="35548703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Waste Atlas by ISWA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A281BC-2D00-4C0A-8C63-EE28B28D72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08" b="4477"/>
          <a:stretch/>
        </p:blipFill>
        <p:spPr>
          <a:xfrm>
            <a:off x="822465" y="2399816"/>
            <a:ext cx="16404674" cy="772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92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Data Categories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Waste Atlas by ISWA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A95DEC-902A-4F07-847F-DD83BDF674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07" b="4079"/>
          <a:stretch/>
        </p:blipFill>
        <p:spPr>
          <a:xfrm>
            <a:off x="1156507" y="2415663"/>
            <a:ext cx="15974985" cy="755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86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Recycling Data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Waste Atlas by ISWA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2D2E2C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BE847-A06B-4D5A-B162-1FD52D791F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206" b="10377"/>
          <a:stretch/>
        </p:blipFill>
        <p:spPr>
          <a:xfrm>
            <a:off x="265850" y="2527812"/>
            <a:ext cx="17312465" cy="7539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52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Aplikasi</a:t>
              </a:r>
              <a:endParaRPr lang="en-US" sz="3600" dirty="0">
                <a:solidFill>
                  <a:srgbClr val="FFB8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Google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play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rgbClr val="2D2E2C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1B39F82-D114-45D2-B58A-7494D0BB5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70" t="25918" r="36120" b="13632"/>
          <a:stretch/>
        </p:blipFill>
        <p:spPr>
          <a:xfrm>
            <a:off x="1076305" y="2666260"/>
            <a:ext cx="5097417" cy="4572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AEF2AD0-04C7-4246-BE22-317ED1EB49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44" t="25918" r="36492" b="13632"/>
          <a:stretch/>
        </p:blipFill>
        <p:spPr>
          <a:xfrm>
            <a:off x="6320371" y="2666257"/>
            <a:ext cx="4997073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D726F7-C305-481E-8D1E-D624607ECB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269" t="24810" r="35821" b="17479"/>
          <a:stretch/>
        </p:blipFill>
        <p:spPr>
          <a:xfrm>
            <a:off x="11461205" y="2666257"/>
            <a:ext cx="533925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21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Area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tantangan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#2 - </a:t>
              </a: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Pembuatan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data base 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bank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yang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terintegrasi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di Surabaya dan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sekitarnya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 err="1"/>
              <a:t>Bagaimana</a:t>
            </a:r>
            <a:r>
              <a:rPr lang="en-US" sz="4000" dirty="0"/>
              <a:t> </a:t>
            </a:r>
            <a:r>
              <a:rPr lang="en-US" sz="4000" dirty="0" err="1"/>
              <a:t>caranya</a:t>
            </a:r>
            <a:r>
              <a:rPr lang="en-US" sz="4000" dirty="0"/>
              <a:t> </a:t>
            </a:r>
            <a:r>
              <a:rPr lang="en-US" sz="4000" dirty="0" err="1"/>
              <a:t>kita</a:t>
            </a:r>
            <a:r>
              <a:rPr lang="en-US" sz="4000" dirty="0"/>
              <a:t> </a:t>
            </a:r>
            <a:r>
              <a:rPr lang="en-US" sz="4000" dirty="0" err="1"/>
              <a:t>menjadikan</a:t>
            </a:r>
            <a:r>
              <a:rPr lang="en-US" sz="4000" dirty="0"/>
              <a:t> </a:t>
            </a:r>
            <a:r>
              <a:rPr lang="en-US" sz="4000" dirty="0" err="1"/>
              <a:t>lokasi</a:t>
            </a:r>
            <a:r>
              <a:rPr lang="en-US" sz="4000" dirty="0"/>
              <a:t> dan data bank </a:t>
            </a:r>
            <a:r>
              <a:rPr lang="en-US" sz="4000" dirty="0" err="1"/>
              <a:t>sampah</a:t>
            </a:r>
            <a:r>
              <a:rPr lang="en-US" sz="4000" dirty="0"/>
              <a:t> </a:t>
            </a:r>
            <a:r>
              <a:rPr lang="en-US" sz="4000" dirty="0" err="1"/>
              <a:t>dapat</a:t>
            </a:r>
            <a:r>
              <a:rPr lang="en-US" sz="4000" dirty="0"/>
              <a:t> </a:t>
            </a:r>
            <a:r>
              <a:rPr lang="en-US" sz="4000" dirty="0" err="1"/>
              <a:t>diakses</a:t>
            </a:r>
            <a:r>
              <a:rPr lang="en-US" sz="4000" dirty="0"/>
              <a:t> </a:t>
            </a:r>
            <a:r>
              <a:rPr lang="en-US" sz="4000" dirty="0" err="1"/>
              <a:t>secara</a:t>
            </a:r>
            <a:r>
              <a:rPr lang="en-US" sz="4000" dirty="0"/>
              <a:t> </a:t>
            </a:r>
            <a:r>
              <a:rPr lang="en-US" sz="4000" dirty="0" err="1"/>
              <a:t>publik</a:t>
            </a:r>
            <a:r>
              <a:rPr lang="en-US" sz="4000" dirty="0"/>
              <a:t>?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59216" y="4511952"/>
            <a:ext cx="7969568" cy="47379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1060861" y="809897"/>
            <a:ext cx="16593000" cy="1575000"/>
          </a:xfrm>
          <a:prstGeom prst="rect">
            <a:avLst/>
          </a:prstGeom>
          <a:solidFill>
            <a:srgbClr val="2D2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1104925" y="807525"/>
            <a:ext cx="16510800" cy="14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 dirty="0" err="1">
                <a:solidFill>
                  <a:srgbClr val="FF9900"/>
                </a:solidFill>
              </a:rPr>
              <a:t>Latar</a:t>
            </a:r>
            <a:r>
              <a:rPr lang="en-US" sz="7200" dirty="0">
                <a:solidFill>
                  <a:srgbClr val="FF9900"/>
                </a:solidFill>
              </a:rPr>
              <a:t> </a:t>
            </a:r>
            <a:r>
              <a:rPr lang="en-US" sz="7200" dirty="0" err="1">
                <a:solidFill>
                  <a:srgbClr val="FF9900"/>
                </a:solidFill>
              </a:rPr>
              <a:t>Belakang</a:t>
            </a:r>
            <a:r>
              <a:rPr lang="en-US" sz="7200" dirty="0">
                <a:solidFill>
                  <a:srgbClr val="FF9900"/>
                </a:solidFill>
              </a:rPr>
              <a:t> Area </a:t>
            </a:r>
            <a:r>
              <a:rPr lang="en-US" sz="7200" dirty="0" err="1">
                <a:solidFill>
                  <a:srgbClr val="FF9900"/>
                </a:solidFill>
              </a:rPr>
              <a:t>Tantangan</a:t>
            </a:r>
            <a:r>
              <a:rPr lang="en-US" sz="7200" b="0" i="0" u="none" strike="noStrike" cap="none" dirty="0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rPr>
              <a:t> #</a:t>
            </a:r>
            <a:r>
              <a:rPr lang="en-US" sz="7200" dirty="0">
                <a:solidFill>
                  <a:srgbClr val="FF9900"/>
                </a:solidFill>
              </a:rPr>
              <a:t>2</a:t>
            </a:r>
            <a:endParaRPr sz="7200" b="0" i="0" u="none" strike="noStrike" cap="none" dirty="0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1047600" y="3215350"/>
            <a:ext cx="16195500" cy="52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</a:pPr>
            <a:r>
              <a:rPr lang="en-US" sz="4800" dirty="0"/>
              <a:t>Data </a:t>
            </a:r>
            <a:r>
              <a:rPr lang="en-US" sz="4800" dirty="0" err="1"/>
              <a:t>lokasi</a:t>
            </a:r>
            <a:r>
              <a:rPr lang="en-US" sz="4800" dirty="0"/>
              <a:t> dan </a:t>
            </a:r>
            <a:r>
              <a:rPr lang="en-US" sz="4800" dirty="0" err="1"/>
              <a:t>kondisi</a:t>
            </a:r>
            <a:r>
              <a:rPr lang="en-US" sz="4800" dirty="0"/>
              <a:t> bank </a:t>
            </a:r>
            <a:r>
              <a:rPr lang="en-US" sz="4800" dirty="0" err="1"/>
              <a:t>sampah</a:t>
            </a:r>
            <a:r>
              <a:rPr lang="en-US" sz="4800" dirty="0"/>
              <a:t> </a:t>
            </a:r>
            <a:r>
              <a:rPr lang="en-US" sz="4800" dirty="0" err="1"/>
              <a:t>belum</a:t>
            </a:r>
            <a:r>
              <a:rPr lang="en-US" sz="4800" dirty="0"/>
              <a:t> </a:t>
            </a:r>
            <a:r>
              <a:rPr lang="en-US" sz="4800" dirty="0" err="1"/>
              <a:t>tersedia</a:t>
            </a:r>
            <a:r>
              <a:rPr lang="en-US" sz="4800" dirty="0"/>
              <a:t>/</a:t>
            </a:r>
            <a:r>
              <a:rPr lang="en-US" sz="4800" dirty="0" err="1"/>
              <a:t>sulit</a:t>
            </a:r>
            <a:r>
              <a:rPr lang="en-US" sz="4800" dirty="0"/>
              <a:t> </a:t>
            </a:r>
            <a:r>
              <a:rPr lang="en-US" sz="4800" dirty="0" err="1"/>
              <a:t>diakses</a:t>
            </a:r>
            <a:r>
              <a:rPr lang="en-US" sz="4800" dirty="0"/>
              <a:t>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Char char="●"/>
            </a:pPr>
            <a:endParaRPr sz="4800" dirty="0"/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</a:pPr>
            <a:r>
              <a:rPr lang="en-US" sz="4800" dirty="0"/>
              <a:t>Bank </a:t>
            </a:r>
            <a:r>
              <a:rPr lang="en-US" sz="4800" dirty="0" err="1"/>
              <a:t>sampah</a:t>
            </a:r>
            <a:r>
              <a:rPr lang="en-US" sz="4800" dirty="0"/>
              <a:t> </a:t>
            </a:r>
            <a:r>
              <a:rPr lang="en-US" sz="4800" dirty="0" err="1"/>
              <a:t>berkembang</a:t>
            </a:r>
            <a:r>
              <a:rPr lang="en-US" sz="4800" dirty="0"/>
              <a:t> </a:t>
            </a:r>
            <a:r>
              <a:rPr lang="en-US" sz="4800" dirty="0" err="1"/>
              <a:t>secara</a:t>
            </a:r>
            <a:r>
              <a:rPr lang="en-US" sz="4800" dirty="0"/>
              <a:t> </a:t>
            </a:r>
            <a:r>
              <a:rPr lang="en-US" sz="4800" dirty="0" err="1"/>
              <a:t>mandiri</a:t>
            </a:r>
            <a:r>
              <a:rPr lang="en-US" sz="4800" dirty="0"/>
              <a:t>/</a:t>
            </a:r>
            <a:r>
              <a:rPr lang="en-US" sz="4800" dirty="0" err="1"/>
              <a:t>tidak</a:t>
            </a:r>
            <a:r>
              <a:rPr lang="en-US" sz="4800" dirty="0"/>
              <a:t> </a:t>
            </a:r>
            <a:r>
              <a:rPr lang="en-US" sz="4800" dirty="0" err="1"/>
              <a:t>terintegrasi</a:t>
            </a:r>
            <a:r>
              <a:rPr lang="en-US" sz="4800" dirty="0"/>
              <a:t> </a:t>
            </a:r>
            <a:r>
              <a:rPr lang="en-US" sz="4800" dirty="0" err="1"/>
              <a:t>baik</a:t>
            </a:r>
            <a:r>
              <a:rPr lang="en-US" sz="4800" dirty="0"/>
              <a:t> bank </a:t>
            </a:r>
            <a:r>
              <a:rPr lang="en-US" sz="4800" dirty="0" err="1"/>
              <a:t>sampah</a:t>
            </a:r>
            <a:r>
              <a:rPr lang="en-US" sz="4800" dirty="0"/>
              <a:t> RT/RW </a:t>
            </a:r>
            <a:r>
              <a:rPr lang="en-US" sz="4800" dirty="0" err="1"/>
              <a:t>maupun</a:t>
            </a:r>
            <a:r>
              <a:rPr lang="en-US" sz="4800" dirty="0"/>
              <a:t> bank </a:t>
            </a:r>
            <a:r>
              <a:rPr lang="en-US" sz="4800" dirty="0" err="1"/>
              <a:t>sampah</a:t>
            </a:r>
            <a:r>
              <a:rPr lang="en-US" sz="4800" dirty="0"/>
              <a:t> </a:t>
            </a:r>
            <a:r>
              <a:rPr lang="en-US" sz="4800" dirty="0" err="1"/>
              <a:t>induk</a:t>
            </a:r>
            <a:endParaRPr lang="en-US" sz="4800" dirty="0"/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</a:pPr>
            <a:endParaRPr lang="en-US" sz="4800" dirty="0"/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</a:pPr>
            <a:r>
              <a:rPr lang="en-US" sz="4800" dirty="0"/>
              <a:t>Bank Stakeholder </a:t>
            </a:r>
            <a:r>
              <a:rPr lang="en-US" sz="4800" dirty="0" err="1"/>
              <a:t>sulit</a:t>
            </a:r>
            <a:r>
              <a:rPr lang="en-US" sz="4800" dirty="0"/>
              <a:t> </a:t>
            </a:r>
            <a:r>
              <a:rPr lang="en-US" sz="4800" dirty="0" err="1"/>
              <a:t>mendapatkan</a:t>
            </a:r>
            <a:r>
              <a:rPr lang="en-US" sz="4800" dirty="0"/>
              <a:t> data yang </a:t>
            </a:r>
            <a:r>
              <a:rPr lang="en-US" sz="4800" dirty="0" err="1"/>
              <a:t>akurat</a:t>
            </a:r>
            <a:endParaRPr lang="en-US" sz="4800" dirty="0"/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endParaRPr lang="en-US" sz="4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1060861" y="809897"/>
            <a:ext cx="16593000" cy="1575000"/>
          </a:xfrm>
          <a:prstGeom prst="rect">
            <a:avLst/>
          </a:prstGeom>
          <a:solidFill>
            <a:srgbClr val="2D2E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1104925" y="807525"/>
            <a:ext cx="16510800" cy="14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-US" sz="7200">
                <a:solidFill>
                  <a:srgbClr val="FF9900"/>
                </a:solidFill>
              </a:rPr>
              <a:t>Goal untuk Area Tantangan #2</a:t>
            </a:r>
            <a:endParaRPr sz="7200" b="0" i="0" u="none" strike="noStrike" cap="none">
              <a:solidFill>
                <a:srgbClr val="FF99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/>
          <p:nvPr/>
        </p:nvSpPr>
        <p:spPr>
          <a:xfrm>
            <a:off x="1047600" y="3215350"/>
            <a:ext cx="16195500" cy="521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</a:pPr>
            <a:r>
              <a:rPr lang="en-US" sz="4800" dirty="0" err="1"/>
              <a:t>Menyediakan</a:t>
            </a:r>
            <a:r>
              <a:rPr lang="en-US" sz="4800" dirty="0"/>
              <a:t> platform yang </a:t>
            </a:r>
            <a:r>
              <a:rPr lang="en-US" sz="4800" dirty="0" err="1"/>
              <a:t>mudah</a:t>
            </a:r>
            <a:r>
              <a:rPr lang="en-US" sz="4800" dirty="0"/>
              <a:t> </a:t>
            </a:r>
            <a:r>
              <a:rPr lang="en-US" sz="4800" dirty="0" err="1"/>
              <a:t>untuk</a:t>
            </a:r>
            <a:r>
              <a:rPr lang="en-US" sz="4800" dirty="0"/>
              <a:t> </a:t>
            </a:r>
            <a:r>
              <a:rPr lang="en-US" sz="4800" dirty="0" err="1"/>
              <a:t>mengidentifikasi</a:t>
            </a:r>
            <a:r>
              <a:rPr lang="en-US" sz="4800" dirty="0"/>
              <a:t> </a:t>
            </a:r>
            <a:r>
              <a:rPr lang="en-US" sz="4800" dirty="0" err="1"/>
              <a:t>lokasi</a:t>
            </a:r>
            <a:r>
              <a:rPr lang="en-US" sz="4800" dirty="0"/>
              <a:t> bank </a:t>
            </a:r>
            <a:r>
              <a:rPr lang="en-US" sz="4800" dirty="0" err="1"/>
              <a:t>sampah</a:t>
            </a:r>
            <a:r>
              <a:rPr lang="en-US" sz="4800" dirty="0"/>
              <a:t> di Surabaya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Char char="●"/>
            </a:pPr>
            <a:endParaRPr sz="4800" dirty="0"/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</a:pPr>
            <a:r>
              <a:rPr lang="en-US" sz="4800" dirty="0" err="1"/>
              <a:t>Menyediakan</a:t>
            </a:r>
            <a:r>
              <a:rPr lang="en-US" sz="4800" dirty="0"/>
              <a:t> platform yang </a:t>
            </a:r>
            <a:r>
              <a:rPr lang="en-US" sz="4800" dirty="0" err="1"/>
              <a:t>mudah</a:t>
            </a:r>
            <a:r>
              <a:rPr lang="en-US" sz="4800" dirty="0"/>
              <a:t> </a:t>
            </a:r>
            <a:r>
              <a:rPr lang="en-US" sz="4800" dirty="0" err="1"/>
              <a:t>untuk</a:t>
            </a:r>
            <a:r>
              <a:rPr lang="en-US" sz="4800" dirty="0"/>
              <a:t> </a:t>
            </a:r>
            <a:r>
              <a:rPr lang="en-US" sz="4800" dirty="0" err="1"/>
              <a:t>mengupdate</a:t>
            </a:r>
            <a:r>
              <a:rPr lang="en-US" sz="4800" dirty="0"/>
              <a:t> </a:t>
            </a:r>
            <a:r>
              <a:rPr lang="en-US" sz="4800" dirty="0" err="1"/>
              <a:t>lokasi</a:t>
            </a:r>
            <a:r>
              <a:rPr lang="en-US" sz="4800" dirty="0"/>
              <a:t> dan data bank </a:t>
            </a:r>
            <a:r>
              <a:rPr lang="en-US" sz="4800" dirty="0" err="1"/>
              <a:t>sampah</a:t>
            </a:r>
            <a:r>
              <a:rPr lang="en-US" sz="4800" dirty="0"/>
              <a:t> di Surabaya </a:t>
            </a:r>
            <a:r>
              <a:rPr lang="en-US" sz="4800" dirty="0" err="1"/>
              <a:t>secara</a:t>
            </a:r>
            <a:r>
              <a:rPr lang="en-US" sz="4800" dirty="0"/>
              <a:t> digital</a:t>
            </a:r>
            <a:endParaRPr sz="4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Data Base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Pengelolaan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KLHK</a:t>
              </a: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Sistem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Pengelolaan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Nasional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250886-1EF7-47DA-B429-2EFD58BBB1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42" r="1454" b="3549"/>
          <a:stretch/>
        </p:blipFill>
        <p:spPr>
          <a:xfrm>
            <a:off x="1665427" y="2436492"/>
            <a:ext cx="15135033" cy="733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01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Peta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Sebaran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Bank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endParaRPr lang="en-US" sz="3600" dirty="0">
                <a:solidFill>
                  <a:srgbClr val="FFB8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Sistem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Informasi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Pengelolaan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Nasional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00C120-E18F-48AF-8D0F-8573AFE27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75" r="821" b="8988"/>
          <a:stretch/>
        </p:blipFill>
        <p:spPr>
          <a:xfrm>
            <a:off x="719779" y="2500076"/>
            <a:ext cx="16848442" cy="758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729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Portal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Persampahan</a:t>
              </a:r>
              <a:endParaRPr lang="en-US" sz="3600" dirty="0">
                <a:solidFill>
                  <a:srgbClr val="FFB8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Kementerian </a:t>
              </a: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Pekerjaan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Umum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dan </a:t>
              </a:r>
              <a:r>
                <a:rPr lang="en-US" sz="3600" b="0" i="0" u="none" strike="noStrike" cap="none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Perumahan</a:t>
              </a:r>
              <a:r>
                <a:rPr lang="en-US" sz="3600" b="0" i="0" u="none" strike="noStrike" cap="none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Rakyat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4389B2-8A42-4F2A-B30A-12BB39B2F6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75" r="746" b="3416"/>
          <a:stretch/>
        </p:blipFill>
        <p:spPr>
          <a:xfrm>
            <a:off x="1187421" y="2408881"/>
            <a:ext cx="15613039" cy="751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3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Lokasi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Bank </a:t>
              </a: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Sampah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Hasil Mapping ITS, 2018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08E847-F9F3-4B74-9CBA-DB0F8AD78F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07" b="3947"/>
          <a:stretch/>
        </p:blipFill>
        <p:spPr>
          <a:xfrm>
            <a:off x="1267881" y="2483891"/>
            <a:ext cx="15752238" cy="746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603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3"/>
          <p:cNvGrpSpPr/>
          <p:nvPr/>
        </p:nvGrpSpPr>
        <p:grpSpPr>
          <a:xfrm>
            <a:off x="1048222" y="1067440"/>
            <a:ext cx="15752238" cy="1194158"/>
            <a:chOff x="0" y="5776"/>
            <a:chExt cx="10509900" cy="1623600"/>
          </a:xfrm>
        </p:grpSpPr>
        <p:sp>
          <p:nvSpPr>
            <p:cNvPr id="13" name="Google Shape;13;p3"/>
            <p:cNvSpPr/>
            <p:nvPr/>
          </p:nvSpPr>
          <p:spPr>
            <a:xfrm>
              <a:off x="0" y="5776"/>
              <a:ext cx="10509900" cy="1623600"/>
            </a:xfrm>
            <a:prstGeom prst="rect">
              <a:avLst/>
            </a:prstGeom>
            <a:solidFill>
              <a:srgbClr val="2D2E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3"/>
            <p:cNvSpPr txBox="1"/>
            <p:nvPr/>
          </p:nvSpPr>
          <p:spPr>
            <a:xfrm>
              <a:off x="373647" y="26225"/>
              <a:ext cx="9692700" cy="102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0"/>
                <a:buFont typeface="Arial"/>
                <a:buNone/>
              </a:pPr>
              <a:r>
                <a:rPr lang="en-US" sz="3600" dirty="0" err="1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Lokasi</a:t>
              </a:r>
              <a:r>
                <a:rPr lang="en-US" sz="3600" dirty="0">
                  <a:solidFill>
                    <a:srgbClr val="FFB800"/>
                  </a:solidFill>
                  <a:latin typeface="Roboto"/>
                  <a:ea typeface="Roboto"/>
                  <a:cs typeface="Roboto"/>
                  <a:sym typeface="Roboto"/>
                </a:rPr>
                <a:t> TPS Kota Surabaya</a:t>
              </a:r>
              <a:endParaRPr sz="36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5" name="Google Shape;15;p3"/>
          <p:cNvSpPr txBox="1"/>
          <p:nvPr/>
        </p:nvSpPr>
        <p:spPr>
          <a:xfrm>
            <a:off x="1060861" y="2666257"/>
            <a:ext cx="16961288" cy="31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sz="4000" dirty="0"/>
              <a:t>.</a:t>
            </a:r>
            <a:endParaRPr sz="4000" b="0" i="0" u="none" strike="noStrike" cap="none" dirty="0">
              <a:solidFill>
                <a:srgbClr val="2D2E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67871C-D423-4ABB-A051-0A42625515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542" b="4212"/>
          <a:stretch/>
        </p:blipFill>
        <p:spPr>
          <a:xfrm>
            <a:off x="824816" y="2388608"/>
            <a:ext cx="16199050" cy="7676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57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229</Words>
  <Application>Microsoft Office PowerPoint</Application>
  <PresentationFormat>Custom</PresentationFormat>
  <Paragraphs>46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Roboto</vt:lpstr>
      <vt:lpstr>Office Theme</vt:lpstr>
      <vt:lpstr>Data Bank Sampah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Welly</dc:creator>
  <cp:lastModifiedBy>WH</cp:lastModifiedBy>
  <cp:revision>9</cp:revision>
  <dcterms:modified xsi:type="dcterms:W3CDTF">2019-10-26T01:41:30Z</dcterms:modified>
</cp:coreProperties>
</file>